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4"/>
  </p:notesMasterIdLst>
  <p:sldIdLst>
    <p:sldId id="288" r:id="rId5"/>
    <p:sldId id="2836" r:id="rId6"/>
    <p:sldId id="2843" r:id="rId7"/>
    <p:sldId id="2838" r:id="rId8"/>
    <p:sldId id="2842" r:id="rId9"/>
    <p:sldId id="2839" r:id="rId10"/>
    <p:sldId id="2840" r:id="rId11"/>
    <p:sldId id="2841" r:id="rId12"/>
    <p:sldId id="2844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50487C98-6044-104F-9E32-D7C8F23E0292}">
          <p14:sldIdLst>
            <p14:sldId id="288"/>
            <p14:sldId id="2836"/>
            <p14:sldId id="2843"/>
            <p14:sldId id="2838"/>
            <p14:sldId id="2842"/>
            <p14:sldId id="2839"/>
            <p14:sldId id="2840"/>
            <p14:sldId id="2841"/>
            <p14:sldId id="2844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F5F5F"/>
    <a:srgbClr val="549E39"/>
    <a:srgbClr val="17325D"/>
    <a:srgbClr val="60A0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6208"/>
  </p:normalViewPr>
  <p:slideViewPr>
    <p:cSldViewPr snapToGrid="0" snapToObjects="1">
      <p:cViewPr varScale="1">
        <p:scale>
          <a:sx n="94" d="100"/>
          <a:sy n="94" d="100"/>
        </p:scale>
        <p:origin x="108" y="162"/>
      </p:cViewPr>
      <p:guideLst/>
    </p:cSldViewPr>
  </p:slideViewPr>
  <p:outlineViewPr>
    <p:cViewPr>
      <p:scale>
        <a:sx n="33" d="100"/>
        <a:sy n="33" d="100"/>
      </p:scale>
      <p:origin x="0" y="-2490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80" d="100"/>
        <a:sy n="1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590C58-DF70-2946-A94D-AEAAF9A35B1E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01C122-C540-F141-AFA4-54F6FAAA4E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5048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DDC444-8826-E24A-A709-95529B64D6F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828A74-79A7-A343-BC01-1F1FA73C89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 b="1" i="0">
                <a:solidFill>
                  <a:srgbClr val="60A049"/>
                </a:solidFill>
                <a:latin typeface="Orbitron" panose="02000000000000000000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2A02C1-EB16-094F-8317-C264C0F5170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68861" y="6356349"/>
            <a:ext cx="2178269" cy="365125"/>
          </a:xfrm>
        </p:spPr>
        <p:txBody>
          <a:bodyPr/>
          <a:lstStyle/>
          <a:p>
            <a:r>
              <a:rPr lang="en-CA"/>
              <a:t>May 2020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4DBDF8-B620-D349-9D32-09D1507A68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OpenHW Group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192209-C8AA-524A-955A-048843D833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62592" y="6356350"/>
            <a:ext cx="591207" cy="365125"/>
          </a:xfrm>
        </p:spPr>
        <p:txBody>
          <a:bodyPr/>
          <a:lstStyle/>
          <a:p>
            <a:fld id="{549DEEE6-291A-3B4C-87A2-0D3F8837F2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4941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D4C481-7A41-B840-B8A1-42803F2D5C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283B4F-F0E8-0047-A2C1-D915AD6F3A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9467AE-7F69-9A4A-8545-2486891B69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May 2020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32CB52-95AD-3640-98D0-A9071CB7F2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OpenHW Group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DB8BBC-9057-B34F-A164-0E13FBDBC7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DEEE6-291A-3B4C-87A2-0D3F8837F2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412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7745AF-D5AC-7A4C-919F-450717C888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2D9722-F98A-A848-97D9-D68B800AE58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282973"/>
            <a:ext cx="5181600" cy="489399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C35F107-06C3-3D46-BACB-B73211B352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282973"/>
            <a:ext cx="5181600" cy="489399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B4A8A4-3695-264E-9EB7-8B8093DCD4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May 2020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181A86F-9D68-1740-9038-CC51490856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OpenHW Group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B22DED-7BF8-3C4F-A73A-6748DE91E4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DEEE6-291A-3B4C-87A2-0D3F8837F2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5882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7212E2-CA2B-9C41-BF5A-7CE7442B74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7ACC8FF-9329-AF47-85F3-22180F0833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May 2020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5B5CF8F-EF90-2D44-AA0D-FE1C30A45C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OpenHW Group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46FBE7-8477-B040-A5A6-E0D1609F1D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DEEE6-291A-3B4C-87A2-0D3F8837F2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70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5672D21-6BD8-5045-9498-6A1AFEFB5D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May 2020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29CCCD3-B637-A143-BEA6-52A1DA6F1A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OpenHW Group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D88B1E-6C50-7B47-BE6E-8EA009A59E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DEEE6-291A-3B4C-87A2-0D3F8837F2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4393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74BA33-EB9E-8146-8DE5-C65ED23540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125A3C-6842-4D45-A879-4F84A6ED10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130AA8-B296-CF41-8FE1-EF57FC54A9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F6AADD-5ACE-8C4B-BB45-F73FFFA1A2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May 2020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0252A8E-24ED-084A-AF92-73D1BACDDC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OpenHW Group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AF4AB6-2C03-5044-B357-621212E6EC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DEEE6-291A-3B4C-87A2-0D3F8837F2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004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30C8EE-B396-C048-9DE7-39274BA3A2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8EE7820-EC91-E646-8E40-57A3A795094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5956A0-6213-A14F-A798-17209FB5A0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F1D3366-672E-DD48-9F7A-BDFD0347D8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May 2020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360CA7-5253-CE4F-890D-687EB156B2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OpenHW Group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96A2525-4B5F-7F47-9821-7C7FD8F711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DEEE6-291A-3B4C-87A2-0D3F8837F2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1228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F85438-BA29-FF4E-BAD0-CF0BDF1BF7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50B10C3-19D0-E847-9C92-0FF7A84622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5455D1-4747-DF4F-934E-0D941F083F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May 2020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EE640B-D48B-7D4D-B120-49DE06F8C5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OpenHW Group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2B7B59-219C-F64A-9AEB-DD26B19A1F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DEEE6-291A-3B4C-87A2-0D3F8837F2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91994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emf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8589FBC-7EB1-1247-860C-3CD780E93F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157337" cy="7384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51CD1F-294A-504F-B632-00F44144BD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240221"/>
            <a:ext cx="10515600" cy="49367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BEA71A-2A54-8740-81BF-D95F18ABA6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142891" y="6343431"/>
            <a:ext cx="20836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5F5F5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CA"/>
              <a:t>May 2020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661D80-EE7C-E940-B59A-8890076DEEC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55429" y="635383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5F5F5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© OpenHW Group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617809-FE97-364B-976A-EA1148FD99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67696" y="6356350"/>
            <a:ext cx="486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5F5F5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549DEEE6-291A-3B4C-87A2-0D3F8837F27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AA0BC9E-56DC-0843-B47D-AD70BBA6C9BF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198383" y="6176963"/>
            <a:ext cx="2681451" cy="63092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BC121D8-6CE2-A44E-9947-C61E55586817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10995537" y="300309"/>
            <a:ext cx="1092672" cy="868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57601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  <p:sldLayoutId id="2147483656" r:id="rId6"/>
    <p:sldLayoutId id="2147483657" r:id="rId7"/>
    <p:sldLayoutId id="2147483658" r:id="rId8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0" i="0" kern="1200">
          <a:solidFill>
            <a:srgbClr val="17325D"/>
          </a:solidFill>
          <a:latin typeface="Orbitron" panose="02000000000000000000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5F5F5F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5F5F5F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5F5F5F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F5F5F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F5F5F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emf"/><Relationship Id="rId4" Type="http://schemas.openxmlformats.org/officeDocument/2006/relationships/hyperlink" Target="mailto:steve.richmond@silabs.com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39">
            <a:extLst>
              <a:ext uri="{FF2B5EF4-FFF2-40B4-BE49-F238E27FC236}">
                <a16:creationId xmlns:a16="http://schemas.microsoft.com/office/drawing/2014/main" id="{BFDB25F2-3D51-5A4B-B6F6-4F3CBB93652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58" t="34374" r="11111"/>
          <a:stretch/>
        </p:blipFill>
        <p:spPr>
          <a:xfrm>
            <a:off x="0" y="1"/>
            <a:ext cx="12192000" cy="4384559"/>
          </a:xfrm>
          <a:prstGeom prst="rect">
            <a:avLst/>
          </a:prstGeom>
          <a:ln>
            <a:noFill/>
          </a:ln>
          <a:effectLst>
            <a:reflection blurRad="330200" stA="45000" endPos="65000" dist="50800" dir="5400000" sy="-100000" algn="bl" rotWithShape="0"/>
            <a:softEdge rad="0"/>
          </a:effectLst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DABD8273-4A38-8348-A706-FA20F607DA5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7" r="14497"/>
          <a:stretch/>
        </p:blipFill>
        <p:spPr>
          <a:xfrm>
            <a:off x="-1" y="457201"/>
            <a:ext cx="12192001" cy="2292889"/>
          </a:xfrm>
          <a:prstGeom prst="rect">
            <a:avLst/>
          </a:prstGeom>
        </p:spPr>
      </p:pic>
      <p:sp>
        <p:nvSpPr>
          <p:cNvPr id="42" name="Oval 41">
            <a:extLst>
              <a:ext uri="{FF2B5EF4-FFF2-40B4-BE49-F238E27FC236}">
                <a16:creationId xmlns:a16="http://schemas.microsoft.com/office/drawing/2014/main" id="{86EE7AF8-790F-B647-B45C-0213646C537D}"/>
              </a:ext>
            </a:extLst>
          </p:cNvPr>
          <p:cNvSpPr/>
          <p:nvPr/>
        </p:nvSpPr>
        <p:spPr>
          <a:xfrm>
            <a:off x="7752184" y="692696"/>
            <a:ext cx="2088232" cy="18002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B86AC7A-924A-2C4F-921C-C9AB735AA0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0222" y="3474155"/>
            <a:ext cx="10563577" cy="962707"/>
          </a:xfrm>
        </p:spPr>
        <p:txBody>
          <a:bodyPr>
            <a:normAutofit fontScale="90000"/>
          </a:bodyPr>
          <a:lstStyle/>
          <a:p>
            <a:r>
              <a:rPr lang="en-US" dirty="0"/>
              <a:t>CV32E40P Interrupt </a:t>
            </a:r>
            <a:r>
              <a:rPr lang="en-US" dirty="0" err="1"/>
              <a:t>Vplan</a:t>
            </a:r>
            <a:r>
              <a:rPr lang="en-US" dirty="0"/>
              <a:t> Review</a:t>
            </a:r>
            <a:endParaRPr lang="en-US" dirty="0">
              <a:solidFill>
                <a:srgbClr val="60A049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956B2D-BE4E-E646-8EA4-AA679C18F3F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483782"/>
            <a:ext cx="9144000" cy="1655762"/>
          </a:xfrm>
        </p:spPr>
        <p:txBody>
          <a:bodyPr>
            <a:normAutofit/>
          </a:bodyPr>
          <a:lstStyle/>
          <a:p>
            <a:r>
              <a:rPr lang="en-US" dirty="0"/>
              <a:t>Steve Richmond </a:t>
            </a:r>
            <a:r>
              <a:rPr lang="en-US" dirty="0">
                <a:hlinkClick r:id="rId4"/>
              </a:rPr>
              <a:t>steve.richmond@silabs.com</a:t>
            </a:r>
            <a:endParaRPr lang="en-US" dirty="0"/>
          </a:p>
          <a:p>
            <a:r>
              <a:rPr lang="en-US" dirty="0"/>
              <a:t>September 29, 2020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6" name="Slide Number Placeholder 45">
            <a:extLst>
              <a:ext uri="{FF2B5EF4-FFF2-40B4-BE49-F238E27FC236}">
                <a16:creationId xmlns:a16="http://schemas.microsoft.com/office/drawing/2014/main" id="{2ABD6EC2-41BA-B443-B0B0-C9F81A52E4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DEEE6-291A-3B4C-87A2-0D3F8837F27A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57EE0D9-5109-5C49-BE8B-B7F2EE26B2F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90892" y="920063"/>
            <a:ext cx="1610816" cy="1279739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0ACB6C5-0C87-3C4F-B9A2-0F9B7CA156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dirty="0"/>
              <a:t>September 2020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2833728-553B-E249-ABA5-E6C657628D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OpenHW Group</a:t>
            </a:r>
          </a:p>
        </p:txBody>
      </p:sp>
    </p:spTree>
    <p:extLst>
      <p:ext uri="{BB962C8B-B14F-4D97-AF65-F5344CB8AC3E}">
        <p14:creationId xmlns:p14="http://schemas.microsoft.com/office/powerpoint/2010/main" val="40779865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5BB8CD-D812-4FC7-BFC2-790E57BE73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7DCE83-2493-4D31-89A0-10FDAE1A41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Assumptions</a:t>
            </a:r>
          </a:p>
          <a:p>
            <a:r>
              <a:rPr lang="en-US" dirty="0"/>
              <a:t>Test overview</a:t>
            </a:r>
          </a:p>
          <a:p>
            <a:r>
              <a:rPr lang="en-US" dirty="0"/>
              <a:t>CSR exceptions</a:t>
            </a:r>
          </a:p>
          <a:p>
            <a:r>
              <a:rPr lang="en-US" dirty="0" err="1"/>
              <a:t>Vplan</a:t>
            </a:r>
            <a:r>
              <a:rPr lang="en-US" dirty="0"/>
              <a:t> issues – External </a:t>
            </a:r>
            <a:r>
              <a:rPr lang="en-US"/>
              <a:t>Excel sheet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4A190-D9E5-41A6-AC47-EE133A2DF3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dirty="0"/>
              <a:t>August 2020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0FAC55-A407-48D3-9E32-D4097E9C63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OpenHW Group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F3BE52-B702-4EF1-9025-7ED871DA70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DEEE6-291A-3B4C-87A2-0D3F8837F27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5856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5B3E55-6AAF-44E8-9C96-C64244EC2C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Assumptions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8F4985-7BC5-4E80-8CE7-9F8D3F3F5D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ISS runs for all tests</a:t>
            </a:r>
          </a:p>
          <a:p>
            <a:pPr lvl="1"/>
            <a:r>
              <a:rPr lang="en-US" dirty="0"/>
              <a:t>Step and compare logic </a:t>
            </a:r>
            <a:r>
              <a:rPr lang="en-US" dirty="0" err="1"/>
              <a:t>deasserts</a:t>
            </a:r>
            <a:r>
              <a:rPr lang="en-US" dirty="0"/>
              <a:t> </a:t>
            </a:r>
            <a:r>
              <a:rPr lang="en-US" dirty="0" err="1"/>
              <a:t>deferint</a:t>
            </a:r>
            <a:r>
              <a:rPr lang="en-US" dirty="0"/>
              <a:t> to ISS 1 retirement away from the </a:t>
            </a:r>
            <a:r>
              <a:rPr lang="en-US" i="1" dirty="0" err="1"/>
              <a:t>irq_ack_o</a:t>
            </a:r>
            <a:r>
              <a:rPr lang="en-US" i="1" dirty="0"/>
              <a:t> </a:t>
            </a:r>
            <a:r>
              <a:rPr lang="en-US" dirty="0"/>
              <a:t>signal</a:t>
            </a:r>
          </a:p>
          <a:p>
            <a:r>
              <a:rPr lang="en-US" dirty="0"/>
              <a:t>Interrupt assertion module implemented from the </a:t>
            </a:r>
            <a:r>
              <a:rPr lang="en-US" dirty="0" err="1"/>
              <a:t>vplan</a:t>
            </a:r>
            <a:r>
              <a:rPr lang="en-US" dirty="0"/>
              <a:t> is enabled for all tests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E28068-09E2-440A-B381-61F50DBD98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May 2020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19B4C4-1ACF-48D5-BD38-E223BD68E9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OpenHW Group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F2828A-1012-4238-8313-60B7B1DCB8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DEEE6-291A-3B4C-87A2-0D3F8837F27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9931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647B61-E953-459E-9695-FE912760CD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 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4AFBCE-545B-4ADA-B8CB-B173A90024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Directed tests</a:t>
            </a:r>
          </a:p>
          <a:p>
            <a:pPr lvl="1"/>
            <a:r>
              <a:rPr lang="en-US" dirty="0" err="1"/>
              <a:t>interrupt_test</a:t>
            </a:r>
            <a:r>
              <a:rPr lang="en-US" dirty="0"/>
              <a:t> – Set of directed tests (developed in C) to verify basic interrupt functionality</a:t>
            </a:r>
          </a:p>
          <a:p>
            <a:pPr lvl="2"/>
            <a:r>
              <a:rPr lang="en-US" dirty="0"/>
              <a:t>Developed as a set of subtests</a:t>
            </a:r>
          </a:p>
          <a:p>
            <a:pPr lvl="3"/>
            <a:r>
              <a:rPr lang="en-US" dirty="0"/>
              <a:t>1. Iterate through all 32 interrupt sources to ensure no reserved interrupts taken and enable combinations (MIE, MSTATUS.MIE) work properly</a:t>
            </a:r>
          </a:p>
          <a:p>
            <a:pPr lvl="3"/>
            <a:r>
              <a:rPr lang="en-US" dirty="0"/>
              <a:t>2. Trigger all IRQs at once and ensure that the interrupts are handled in priority order</a:t>
            </a:r>
          </a:p>
          <a:p>
            <a:pPr lvl="3"/>
            <a:r>
              <a:rPr lang="en-US" dirty="0"/>
              <a:t>3. Basic nested interrupts – somewhat random, ensure that an interrupt can be taken after stacking </a:t>
            </a:r>
            <a:r>
              <a:rPr lang="en-US" dirty="0" err="1"/>
              <a:t>mie</a:t>
            </a:r>
            <a:r>
              <a:rPr lang="en-US" dirty="0"/>
              <a:t>, </a:t>
            </a:r>
            <a:r>
              <a:rPr lang="en-US" dirty="0" err="1"/>
              <a:t>mstatus</a:t>
            </a:r>
            <a:r>
              <a:rPr lang="en-US" dirty="0"/>
              <a:t> and </a:t>
            </a:r>
            <a:r>
              <a:rPr lang="en-US" dirty="0" err="1"/>
              <a:t>mepc</a:t>
            </a:r>
            <a:r>
              <a:rPr lang="en-US" dirty="0"/>
              <a:t> and be handled properly (Follows RM algorithm)</a:t>
            </a:r>
          </a:p>
          <a:p>
            <a:pPr lvl="3"/>
            <a:r>
              <a:rPr lang="en-US" dirty="0"/>
              <a:t>4. WFI – Only MIE-enabled interrupts may WFI.  Tests that WFI wake occurs regardless of MSTATUS.MIE (but IRQ handler not taken if MSTATUS.MIE == 0)</a:t>
            </a:r>
          </a:p>
          <a:p>
            <a:pPr lvl="3"/>
            <a:r>
              <a:rPr lang="en-US" dirty="0"/>
              <a:t>5. Relocates the vector table (tests write of MTVEC) and iterates through all interrupts as a repeat of test 1</a:t>
            </a:r>
          </a:p>
          <a:p>
            <a:pPr lvl="3"/>
            <a:r>
              <a:rPr lang="en-US" dirty="0"/>
              <a:t>6. Relocates the vector table to a DIRECT mode and iterates through all interrupts as a repeat of test 1</a:t>
            </a:r>
          </a:p>
          <a:p>
            <a:pPr lvl="3"/>
            <a:r>
              <a:rPr lang="en-US" dirty="0"/>
              <a:t>7. Repeat test 1 in vectored mode relocated to the default vector table</a:t>
            </a:r>
          </a:p>
          <a:p>
            <a:pPr lvl="2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2937C8-DEB1-45B9-A523-C448837076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May 2020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4BF1CA-428D-48D3-BAB1-0CCEEF1D7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OpenHW Group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763ADB-A6E9-4433-9619-966B2D0D3D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DEEE6-291A-3B4C-87A2-0D3F8837F27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76925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DDD430-0413-4080-9317-4AE304CF39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 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D1EB60-DD9D-4D10-9381-BE4A717157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Directed tests</a:t>
            </a:r>
          </a:p>
          <a:p>
            <a:pPr lvl="1"/>
            <a:r>
              <a:rPr lang="en-US" dirty="0" err="1"/>
              <a:t>interrupt_bootstrap</a:t>
            </a:r>
            <a:endParaRPr lang="en-US" dirty="0"/>
          </a:p>
          <a:p>
            <a:pPr lvl="2"/>
            <a:r>
              <a:rPr lang="en-US" dirty="0"/>
              <a:t>Uses </a:t>
            </a:r>
            <a:r>
              <a:rPr lang="en-US" dirty="0" err="1"/>
              <a:t>plusarg</a:t>
            </a:r>
            <a:r>
              <a:rPr lang="en-US" dirty="0"/>
              <a:t> to set initial </a:t>
            </a:r>
            <a:r>
              <a:rPr lang="en-US" dirty="0" err="1"/>
              <a:t>mtvec</a:t>
            </a:r>
            <a:r>
              <a:rPr lang="en-US" dirty="0"/>
              <a:t> pins value (bootstrapped upon initial core fetch) to alt table</a:t>
            </a:r>
          </a:p>
          <a:p>
            <a:pPr lvl="2"/>
            <a:r>
              <a:rPr lang="en-US" dirty="0"/>
              <a:t>Uses test1 from </a:t>
            </a:r>
            <a:r>
              <a:rPr lang="en-US" dirty="0" err="1"/>
              <a:t>interrupt_test</a:t>
            </a:r>
            <a:r>
              <a:rPr lang="en-US" dirty="0"/>
              <a:t> to iterate through interrupts</a:t>
            </a:r>
          </a:p>
          <a:p>
            <a:pPr lvl="2"/>
            <a:r>
              <a:rPr lang="en-US" dirty="0"/>
              <a:t>Tests that </a:t>
            </a:r>
            <a:r>
              <a:rPr lang="en-US" dirty="0" err="1"/>
              <a:t>mtvec</a:t>
            </a:r>
            <a:r>
              <a:rPr lang="en-US" dirty="0"/>
              <a:t> is read properly with bootstrap value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DCAA11-92BF-4012-8C59-9E73B470C2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May 2020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ED3CA8-B268-4252-9025-9B9F1F042F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OpenHW Group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1251DC-ADF4-4C90-9B89-8287BF909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DEEE6-291A-3B4C-87A2-0D3F8837F27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0485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603526-9CC7-49F1-9C1D-B8D8801969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 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24BF21-7E68-4E0E-9D88-65485FB1CE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Random tests</a:t>
            </a:r>
          </a:p>
          <a:p>
            <a:pPr lvl="1"/>
            <a:r>
              <a:rPr lang="en-US" dirty="0" err="1"/>
              <a:t>corev_rand_interrupt</a:t>
            </a:r>
            <a:endParaRPr lang="en-US" dirty="0"/>
          </a:p>
          <a:p>
            <a:pPr lvl="2"/>
            <a:r>
              <a:rPr lang="en-US" dirty="0"/>
              <a:t>Randomly asserts interrupts via </a:t>
            </a:r>
            <a:r>
              <a:rPr lang="en-US" dirty="0" err="1"/>
              <a:t>uvma_interrupt</a:t>
            </a:r>
            <a:endParaRPr lang="en-US" dirty="0"/>
          </a:p>
          <a:p>
            <a:pPr lvl="3"/>
            <a:r>
              <a:rPr lang="en-US" dirty="0"/>
              <a:t>3 random sequences in virtual sequence</a:t>
            </a:r>
          </a:p>
          <a:p>
            <a:pPr lvl="4"/>
            <a:r>
              <a:rPr lang="en-US" dirty="0"/>
              <a:t>Assert and </a:t>
            </a:r>
            <a:r>
              <a:rPr lang="en-US" dirty="0" err="1"/>
              <a:t>deassert</a:t>
            </a:r>
            <a:r>
              <a:rPr lang="en-US" dirty="0"/>
              <a:t> via </a:t>
            </a:r>
            <a:r>
              <a:rPr lang="en-US" dirty="0" err="1"/>
              <a:t>irq_ack_o</a:t>
            </a:r>
            <a:r>
              <a:rPr lang="en-US" dirty="0"/>
              <a:t> (may randomly hold through a single </a:t>
            </a:r>
            <a:r>
              <a:rPr lang="en-US" dirty="0" err="1"/>
              <a:t>irq_ack_o</a:t>
            </a:r>
            <a:r>
              <a:rPr lang="en-US" dirty="0"/>
              <a:t>)</a:t>
            </a:r>
          </a:p>
          <a:p>
            <a:pPr lvl="4"/>
            <a:r>
              <a:rPr lang="en-US" dirty="0"/>
              <a:t>Assert arbitrary </a:t>
            </a:r>
            <a:r>
              <a:rPr lang="en-US" dirty="0" err="1"/>
              <a:t>irqs</a:t>
            </a:r>
            <a:endParaRPr lang="en-US" dirty="0"/>
          </a:p>
          <a:p>
            <a:pPr lvl="4"/>
            <a:r>
              <a:rPr lang="en-US" dirty="0" err="1"/>
              <a:t>Deassert</a:t>
            </a:r>
            <a:r>
              <a:rPr lang="en-US" dirty="0"/>
              <a:t> arbitrary </a:t>
            </a:r>
            <a:r>
              <a:rPr lang="en-US" dirty="0" err="1"/>
              <a:t>irqs</a:t>
            </a:r>
            <a:endParaRPr lang="en-US" dirty="0"/>
          </a:p>
          <a:p>
            <a:pPr lvl="3"/>
            <a:r>
              <a:rPr lang="en-US" dirty="0"/>
              <a:t>May assert interrupts immediately out of reset during core initial fetch</a:t>
            </a:r>
          </a:p>
          <a:p>
            <a:pPr lvl="2"/>
            <a:r>
              <a:rPr lang="en-US" dirty="0" err="1"/>
              <a:t>corev</a:t>
            </a:r>
            <a:r>
              <a:rPr lang="en-US" dirty="0"/>
              <a:t>-dv – extensions</a:t>
            </a:r>
          </a:p>
          <a:p>
            <a:pPr lvl="3"/>
            <a:r>
              <a:rPr lang="en-US" dirty="0" err="1"/>
              <a:t>corev_interrupt_csr_instr_stream</a:t>
            </a:r>
            <a:r>
              <a:rPr lang="en-US" dirty="0"/>
              <a:t> – randomly inserts MSTATUS.MIE flips and MIE writes during testing</a:t>
            </a:r>
          </a:p>
          <a:p>
            <a:pPr lvl="3"/>
            <a:r>
              <a:rPr lang="en-US" dirty="0" err="1"/>
              <a:t>enable_fast_interrupt_handler</a:t>
            </a:r>
            <a:r>
              <a:rPr lang="en-US" dirty="0"/>
              <a:t> – the standard ISR inserted by </a:t>
            </a:r>
            <a:r>
              <a:rPr lang="en-US" dirty="0" err="1"/>
              <a:t>riscv</a:t>
            </a:r>
            <a:r>
              <a:rPr lang="en-US" dirty="0"/>
              <a:t>-dv fully stacks and unstacks the GPRs with some other CSR reads (for ISS checking).  This extension will randomly replace all of that code with a single “</a:t>
            </a:r>
            <a:r>
              <a:rPr lang="en-US" dirty="0" err="1"/>
              <a:t>mret</a:t>
            </a:r>
            <a:r>
              <a:rPr lang="en-US" dirty="0"/>
              <a:t>”</a:t>
            </a:r>
          </a:p>
          <a:p>
            <a:pPr marL="1371600" lvl="3" indent="0">
              <a:buNone/>
            </a:pPr>
            <a:endParaRPr lang="en-US" dirty="0"/>
          </a:p>
          <a:p>
            <a:pPr lvl="3"/>
            <a:endParaRPr lang="en-US" dirty="0"/>
          </a:p>
          <a:p>
            <a:pPr lvl="3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ECC684-83E5-4F6C-A64A-B02C916827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May 2020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066DB4-A84C-4D11-9CBC-93CD499135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OpenHW Group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F24BC7-895E-4706-86B5-06B8C71C56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DEEE6-291A-3B4C-87A2-0D3F8837F27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8203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603526-9CC7-49F1-9C1D-B8D8801969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 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24BF21-7E68-4E0E-9D88-65485FB1CE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Random tests</a:t>
            </a:r>
          </a:p>
          <a:p>
            <a:pPr lvl="1"/>
            <a:r>
              <a:rPr lang="en-US" dirty="0" err="1"/>
              <a:t>corev_rand_interrupt_wfi</a:t>
            </a:r>
            <a:endParaRPr lang="en-US" dirty="0"/>
          </a:p>
          <a:p>
            <a:pPr lvl="2"/>
            <a:r>
              <a:rPr lang="en-US" dirty="0"/>
              <a:t>All testing from </a:t>
            </a:r>
            <a:r>
              <a:rPr lang="en-US" i="1" dirty="0" err="1"/>
              <a:t>corev_rand_interrupt</a:t>
            </a:r>
            <a:r>
              <a:rPr lang="en-US" i="1" dirty="0"/>
              <a:t> </a:t>
            </a:r>
            <a:r>
              <a:rPr lang="en-US" dirty="0"/>
              <a:t>in addition to the following:</a:t>
            </a:r>
          </a:p>
          <a:p>
            <a:pPr lvl="2"/>
            <a:r>
              <a:rPr lang="en-US" dirty="0"/>
              <a:t>+</a:t>
            </a:r>
            <a:r>
              <a:rPr lang="en-US" dirty="0" err="1"/>
              <a:t>no_wfi</a:t>
            </a:r>
            <a:r>
              <a:rPr lang="en-US" dirty="0"/>
              <a:t> = 0 – WFI instructions are randomly inserted by </a:t>
            </a:r>
            <a:r>
              <a:rPr lang="en-US" dirty="0" err="1"/>
              <a:t>riscv</a:t>
            </a:r>
            <a:r>
              <a:rPr lang="en-US" dirty="0"/>
              <a:t>-dv into the random instruction stream</a:t>
            </a:r>
          </a:p>
          <a:p>
            <a:pPr lvl="2"/>
            <a:r>
              <a:rPr lang="en-US" dirty="0"/>
              <a:t>The CSR sequence will never set MIE to 0 (infinite stall with WFI)</a:t>
            </a:r>
          </a:p>
          <a:p>
            <a:pPr lvl="2"/>
            <a:endParaRPr lang="en-US" dirty="0"/>
          </a:p>
          <a:p>
            <a:pPr marL="1371600" lvl="3" indent="0">
              <a:buNone/>
            </a:pPr>
            <a:endParaRPr lang="en-US" dirty="0"/>
          </a:p>
          <a:p>
            <a:pPr lvl="3"/>
            <a:endParaRPr lang="en-US" dirty="0"/>
          </a:p>
          <a:p>
            <a:pPr lvl="3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ECC684-83E5-4F6C-A64A-B02C916827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May 2020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066DB4-A84C-4D11-9CBC-93CD499135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OpenHW Group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F24BC7-895E-4706-86B5-06B8C71C56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DEEE6-291A-3B4C-87A2-0D3F8837F27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5274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603526-9CC7-49F1-9C1D-B8D8801969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 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24BF21-7E68-4E0E-9D88-65485FB1CE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Random tests</a:t>
            </a:r>
          </a:p>
          <a:p>
            <a:pPr lvl="1"/>
            <a:r>
              <a:rPr lang="en-US" dirty="0" err="1"/>
              <a:t>corev_rand_interrupt_nested</a:t>
            </a:r>
            <a:endParaRPr lang="en-US" dirty="0"/>
          </a:p>
          <a:p>
            <a:pPr lvl="2"/>
            <a:r>
              <a:rPr lang="en-US" dirty="0"/>
              <a:t>All testing from </a:t>
            </a:r>
            <a:r>
              <a:rPr lang="en-US" i="1" dirty="0" err="1"/>
              <a:t>corev_rand_interrupt_wfi</a:t>
            </a:r>
            <a:endParaRPr lang="en-US" i="1" dirty="0"/>
          </a:p>
          <a:p>
            <a:pPr lvl="2"/>
            <a:r>
              <a:rPr lang="en-US" dirty="0"/>
              <a:t>Adds</a:t>
            </a:r>
            <a:r>
              <a:rPr lang="en-US" i="1" dirty="0"/>
              <a:t> +</a:t>
            </a:r>
            <a:r>
              <a:rPr lang="en-US" i="1" dirty="0" err="1"/>
              <a:t>enable_nested_interrupt</a:t>
            </a:r>
            <a:endParaRPr lang="en-US" i="1" dirty="0"/>
          </a:p>
          <a:p>
            <a:pPr lvl="3"/>
            <a:r>
              <a:rPr lang="en-US" dirty="0" err="1"/>
              <a:t>Corev</a:t>
            </a:r>
            <a:r>
              <a:rPr lang="en-US" dirty="0"/>
              <a:t>-dv extension to randomly add </a:t>
            </a:r>
            <a:r>
              <a:rPr lang="en-US" dirty="0" err="1"/>
              <a:t>mstatus</a:t>
            </a:r>
            <a:r>
              <a:rPr lang="en-US" dirty="0"/>
              <a:t>, </a:t>
            </a:r>
            <a:r>
              <a:rPr lang="en-US" dirty="0" err="1"/>
              <a:t>mscratch</a:t>
            </a:r>
            <a:r>
              <a:rPr lang="en-US" dirty="0"/>
              <a:t>, </a:t>
            </a:r>
            <a:r>
              <a:rPr lang="en-US" dirty="0" err="1"/>
              <a:t>mie</a:t>
            </a:r>
            <a:r>
              <a:rPr lang="en-US" dirty="0"/>
              <a:t> and </a:t>
            </a:r>
            <a:r>
              <a:rPr lang="en-US" dirty="0" err="1"/>
              <a:t>mepc</a:t>
            </a:r>
            <a:r>
              <a:rPr lang="en-US" dirty="0"/>
              <a:t> stacking to the </a:t>
            </a:r>
            <a:r>
              <a:rPr lang="en-US" dirty="0" err="1"/>
              <a:t>mmode_intr_handlers</a:t>
            </a:r>
            <a:r>
              <a:rPr lang="en-US" dirty="0"/>
              <a:t> to enable nested interrupts</a:t>
            </a:r>
          </a:p>
          <a:p>
            <a:pPr lvl="2"/>
            <a:endParaRPr lang="en-US" dirty="0"/>
          </a:p>
          <a:p>
            <a:pPr marL="1371600" lvl="3" indent="0">
              <a:buNone/>
            </a:pPr>
            <a:endParaRPr lang="en-US" dirty="0"/>
          </a:p>
          <a:p>
            <a:pPr lvl="3"/>
            <a:endParaRPr lang="en-US" dirty="0"/>
          </a:p>
          <a:p>
            <a:pPr lvl="3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ECC684-83E5-4F6C-A64A-B02C916827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May 2020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066DB4-A84C-4D11-9CBC-93CD499135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OpenHW Group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F24BC7-895E-4706-86B5-06B8C71C56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DEEE6-291A-3B4C-87A2-0D3F8837F27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47568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6D3867-65CD-407D-A1D8-C75BE3D353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CSR Exceptions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DD9C1D-FF1C-4BCD-9A02-DFFEC74B56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following interrupt-related CSRs have exceptions in CSR checking against the ISS (in uvmt_cv32_step_compare.sv)</a:t>
            </a:r>
          </a:p>
          <a:p>
            <a:pPr lvl="1"/>
            <a:r>
              <a:rPr lang="en-US" dirty="0" err="1"/>
              <a:t>mepc</a:t>
            </a:r>
            <a:r>
              <a:rPr lang="en-US" dirty="0"/>
              <a:t> – skipped for instruction retirement pre-cycle (i.e. same cycle as </a:t>
            </a:r>
            <a:r>
              <a:rPr lang="en-US" dirty="0" err="1"/>
              <a:t>irq_ack_o</a:t>
            </a:r>
            <a:r>
              <a:rPr lang="en-US" dirty="0"/>
              <a:t>) – checked in all other cycles</a:t>
            </a:r>
          </a:p>
          <a:p>
            <a:pPr lvl="1"/>
            <a:r>
              <a:rPr lang="en-US" dirty="0" err="1"/>
              <a:t>mcause</a:t>
            </a:r>
            <a:r>
              <a:rPr lang="en-US" dirty="0"/>
              <a:t> - skipped for instruction retirement pre-cycle (i.e. same cycle as </a:t>
            </a:r>
            <a:r>
              <a:rPr lang="en-US" dirty="0" err="1"/>
              <a:t>irq_ack_o</a:t>
            </a:r>
            <a:r>
              <a:rPr lang="en-US" dirty="0"/>
              <a:t>) – checked in all other cycles</a:t>
            </a:r>
          </a:p>
          <a:p>
            <a:pPr lvl="1"/>
            <a:r>
              <a:rPr lang="en-US" dirty="0" err="1"/>
              <a:t>mstatus</a:t>
            </a:r>
            <a:r>
              <a:rPr lang="en-US" dirty="0"/>
              <a:t> - - skipped for instruction retirement pre-cycle (i.e. same cycle as </a:t>
            </a:r>
            <a:r>
              <a:rPr lang="en-US" dirty="0" err="1"/>
              <a:t>irq_ack_o</a:t>
            </a:r>
            <a:r>
              <a:rPr lang="en-US" dirty="0"/>
              <a:t>) – checked in all other cycles</a:t>
            </a:r>
          </a:p>
          <a:p>
            <a:pPr lvl="1"/>
            <a:r>
              <a:rPr lang="en-US" dirty="0" err="1"/>
              <a:t>mip</a:t>
            </a:r>
            <a:r>
              <a:rPr lang="en-US" dirty="0"/>
              <a:t> – Never checked in ISS – checked in directed tests</a:t>
            </a:r>
          </a:p>
          <a:p>
            <a:pPr lvl="2"/>
            <a:r>
              <a:rPr lang="en-US" dirty="0"/>
              <a:t>Primary complication is the auto-clear, I have to maintain </a:t>
            </a:r>
            <a:r>
              <a:rPr lang="en-US" dirty="0" err="1"/>
              <a:t>mip</a:t>
            </a:r>
            <a:r>
              <a:rPr lang="en-US" dirty="0"/>
              <a:t> signaling to the ISS when </a:t>
            </a:r>
            <a:r>
              <a:rPr lang="en-US" dirty="0" err="1"/>
              <a:t>deferint</a:t>
            </a:r>
            <a:r>
              <a:rPr lang="en-US" dirty="0"/>
              <a:t> is asserted, long after </a:t>
            </a:r>
            <a:r>
              <a:rPr lang="en-US" dirty="0" err="1"/>
              <a:t>irq_i</a:t>
            </a:r>
            <a:r>
              <a:rPr lang="en-US" dirty="0"/>
              <a:t> may have auto-cleared</a:t>
            </a:r>
          </a:p>
          <a:p>
            <a:pPr lvl="1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5893C9-AC29-41F0-AFA1-B53D66D709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May 2020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6576ED-1438-4203-BB3C-23A7E3D770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OpenHW Group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321768-5E91-4DE5-AF43-699DE41F05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DEEE6-291A-3B4C-87A2-0D3F8837F27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63196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Gree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4CAF5C39-C6B3-744D-BB4A-59EA49DC3C41}" vid="{3EEFDFA0-BE2E-264A-B142-F46166EF1FD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28C505B1AAE7D419AB894FEEE880B76" ma:contentTypeVersion="10" ma:contentTypeDescription="Create a new document." ma:contentTypeScope="" ma:versionID="11dab3aeb3e4e19b70d557b0d97448a1">
  <xsd:schema xmlns:xsd="http://www.w3.org/2001/XMLSchema" xmlns:xs="http://www.w3.org/2001/XMLSchema" xmlns:p="http://schemas.microsoft.com/office/2006/metadata/properties" xmlns:ns3="fb3908a0-f967-4557-920f-c180f4124495" xmlns:ns4="869d3932-b26c-492e-a357-e19faa02bfd2" targetNamespace="http://schemas.microsoft.com/office/2006/metadata/properties" ma:root="true" ma:fieldsID="dbfc77ffe8a92f034453daf4b9fc7bcf" ns3:_="" ns4:_="">
    <xsd:import namespace="fb3908a0-f967-4557-920f-c180f4124495"/>
    <xsd:import namespace="869d3932-b26c-492e-a357-e19faa02bfd2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b3908a0-f967-4557-920f-c180f4124495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9d3932-b26c-492e-a357-e19faa02bfd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F90040B-50B1-4EE1-9157-60862E0CE53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2B58162-6281-4E33-A05D-93B71D0C205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b3908a0-f967-4557-920f-c180f4124495"/>
    <ds:schemaRef ds:uri="869d3932-b26c-492e-a357-e19faa02bfd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061CD25-DC17-41A6-8134-C6BA4764C6AF}">
  <ds:schemaRefs>
    <ds:schemaRef ds:uri="http://purl.org/dc/elements/1.1/"/>
    <ds:schemaRef ds:uri="http://schemas.microsoft.com/office/2006/metadata/properties"/>
    <ds:schemaRef ds:uri="http://schemas.microsoft.com/office/2006/documentManagement/types"/>
    <ds:schemaRef ds:uri="fb3908a0-f967-4557-920f-c180f4124495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869d3932-b26c-492e-a357-e19faa02bfd2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992</TotalTime>
  <Words>746</Words>
  <Application>Microsoft Office PowerPoint</Application>
  <PresentationFormat>Widescreen</PresentationFormat>
  <Paragraphs>94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Open Sans</vt:lpstr>
      <vt:lpstr>Orbitron</vt:lpstr>
      <vt:lpstr>Office Theme</vt:lpstr>
      <vt:lpstr>CV32E40P Interrupt Vplan Review</vt:lpstr>
      <vt:lpstr>Outline</vt:lpstr>
      <vt:lpstr>Assumptions</vt:lpstr>
      <vt:lpstr>Test Overview</vt:lpstr>
      <vt:lpstr>Test Overview</vt:lpstr>
      <vt:lpstr>Test Overview</vt:lpstr>
      <vt:lpstr>Test Overview</vt:lpstr>
      <vt:lpstr>Test Overview</vt:lpstr>
      <vt:lpstr>CSR Exceptions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Verification Task Group July 16, 2020</dc:title>
  <dc:creator>Steve Richmond</dc:creator>
  <cp:lastModifiedBy>Steve Richmond</cp:lastModifiedBy>
  <cp:revision>60</cp:revision>
  <dcterms:created xsi:type="dcterms:W3CDTF">2020-07-16T14:11:26Z</dcterms:created>
  <dcterms:modified xsi:type="dcterms:W3CDTF">2020-09-29T19:33:00Z</dcterms:modified>
</cp:coreProperties>
</file>